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5"/>
  </p:notesMasterIdLst>
  <p:handoutMasterIdLst>
    <p:handoutMasterId r:id="rId6"/>
  </p:handoutMasterIdLst>
  <p:sldIdLst>
    <p:sldId id="408" r:id="rId2"/>
    <p:sldId id="409" r:id="rId3"/>
    <p:sldId id="410" r:id="rId4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C5D6E3"/>
    <a:srgbClr val="000000"/>
    <a:srgbClr val="669AC0"/>
    <a:srgbClr val="6397BD"/>
    <a:srgbClr val="008A00"/>
    <a:srgbClr val="FF3F3F"/>
    <a:srgbClr val="D2D7D4"/>
    <a:srgbClr val="93A299"/>
    <a:srgbClr val="008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5" autoAdjust="0"/>
    <p:restoredTop sz="76241" autoAdjust="0"/>
  </p:normalViewPr>
  <p:slideViewPr>
    <p:cSldViewPr>
      <p:cViewPr varScale="1">
        <p:scale>
          <a:sx n="52" d="100"/>
          <a:sy n="52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DF153D6C-C882-45E8-8C91-855F4A6CD91B}" type="datetimeFigureOut">
              <a:rPr lang="de-DE" smtClean="0"/>
              <a:t>11.03.2016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FA4EB856-F0A4-4BA0-9889-7B39CE02DD1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9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7DCB3E7A-2536-4ED8-956D-E6418E5FCC70}" type="datetimeFigureOut">
              <a:rPr lang="de-DE" smtClean="0"/>
              <a:t>11.03.2016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B367DC19-CB8E-4FD8-9A3E-9E5190E4F2B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590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R%C3%A9union" TargetMode="External"/><Relationship Id="rId3" Type="http://schemas.openxmlformats.org/officeDocument/2006/relationships/hyperlink" Target="https://de.wikipedia.org/wiki/Azoren" TargetMode="External"/><Relationship Id="rId7" Type="http://schemas.openxmlformats.org/officeDocument/2006/relationships/hyperlink" Target="https://de.wikipedia.org/wiki/Martiniqu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e.wikipedia.org/wiki/Guadeloupe" TargetMode="External"/><Relationship Id="rId5" Type="http://schemas.openxmlformats.org/officeDocument/2006/relationships/hyperlink" Target="https://de.wikipedia.org/wiki/Franz%C3%B6sisch-Guayana" TargetMode="External"/><Relationship Id="rId10" Type="http://schemas.openxmlformats.org/officeDocument/2006/relationships/hyperlink" Target="https://de.wikipedia.org/wiki/Territorium" TargetMode="External"/><Relationship Id="rId4" Type="http://schemas.openxmlformats.org/officeDocument/2006/relationships/hyperlink" Target="https://de.wikipedia.org/wiki/Madeira_(Inselgruppe)" TargetMode="External"/><Relationship Id="rId9" Type="http://schemas.openxmlformats.org/officeDocument/2006/relationships/hyperlink" Target="https://de.wikipedia.org/wiki/Kanarische_Inseln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R%C3%A9union" TargetMode="External"/><Relationship Id="rId3" Type="http://schemas.openxmlformats.org/officeDocument/2006/relationships/hyperlink" Target="https://de.wikipedia.org/wiki/Azoren" TargetMode="External"/><Relationship Id="rId7" Type="http://schemas.openxmlformats.org/officeDocument/2006/relationships/hyperlink" Target="https://de.wikipedia.org/wiki/Martiniqu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e.wikipedia.org/wiki/Guadeloupe" TargetMode="External"/><Relationship Id="rId5" Type="http://schemas.openxmlformats.org/officeDocument/2006/relationships/hyperlink" Target="https://de.wikipedia.org/wiki/Franz%C3%B6sisch-Guayana" TargetMode="External"/><Relationship Id="rId10" Type="http://schemas.openxmlformats.org/officeDocument/2006/relationships/hyperlink" Target="https://de.wikipedia.org/wiki/Territorium" TargetMode="External"/><Relationship Id="rId4" Type="http://schemas.openxmlformats.org/officeDocument/2006/relationships/hyperlink" Target="https://de.wikipedia.org/wiki/Madeira_(Inselgruppe)" TargetMode="External"/><Relationship Id="rId9" Type="http://schemas.openxmlformats.org/officeDocument/2006/relationships/hyperlink" Target="https://de.wikipedia.org/wiki/Kanarische_Inseln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Brücken als Symbol der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Verbindung der einzelnen Staaten!</a:t>
            </a:r>
          </a:p>
          <a:p>
            <a:pPr marL="0" indent="0">
              <a:buNone/>
            </a:pPr>
            <a:endParaRPr lang="de-AT" sz="1200" b="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de-DE" dirty="0" smtClean="0">
                <a:effectLst/>
              </a:rPr>
              <a:t>Es sind mit den </a:t>
            </a:r>
            <a:r>
              <a:rPr lang="de-DE" dirty="0" smtClean="0">
                <a:effectLst/>
                <a:hlinkClick r:id="rId3" tooltip="Azoren"/>
              </a:rPr>
              <a:t>Azoren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4" tooltip="Madeira (Inselgruppe)"/>
              </a:rPr>
              <a:t>Madeira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5" tooltip="Französisch-Guayana"/>
              </a:rPr>
              <a:t>Französisch-Guayana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6" tooltip="Guadeloupe"/>
              </a:rPr>
              <a:t>Guadeloupe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7" tooltip="Martinique"/>
              </a:rPr>
              <a:t>Martinique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8" tooltip="Réunion"/>
              </a:rPr>
              <a:t>Réunion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9" tooltip="Kanarische Inseln"/>
              </a:rPr>
              <a:t>Kanarische Inseln</a:t>
            </a:r>
            <a:r>
              <a:rPr lang="de-DE" dirty="0" smtClean="0">
                <a:effectLst/>
              </a:rPr>
              <a:t> auch Inseln und </a:t>
            </a:r>
            <a:r>
              <a:rPr lang="de-DE" dirty="0" smtClean="0">
                <a:effectLst/>
                <a:hlinkClick r:id="rId10" tooltip="Territorium"/>
              </a:rPr>
              <a:t>Territorien</a:t>
            </a:r>
            <a:r>
              <a:rPr lang="de-DE" dirty="0" smtClean="0">
                <a:effectLst/>
              </a:rPr>
              <a:t> abgebildet, in denen der Euro offizielles Zahlungsmittel ist.</a:t>
            </a:r>
            <a:endParaRPr lang="de-AT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AT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Azoren = Portugal</a:t>
            </a:r>
          </a:p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Madeira = Funchal, Portugal</a:t>
            </a:r>
          </a:p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Kanarischen Inseln = Spanien mit La Palma,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Teneriffa,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Grand Canaria, Fuerteventura, Lanzarote (</a:t>
            </a:r>
            <a:r>
              <a:rPr lang="de-AT" sz="1200" b="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AT" sz="1200" b="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Hierro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 </a:t>
            </a:r>
            <a:r>
              <a:rPr lang="de-AT" sz="1200" b="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Gomera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de-AT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AT" noProof="0" dirty="0" smtClean="0"/>
          </a:p>
          <a:p>
            <a:pPr marL="0" indent="0">
              <a:buNone/>
            </a:pPr>
            <a:endParaRPr lang="de-AT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DC19-CB8E-4FD8-9A3E-9E5190E4F2B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89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Brücken als Symbol der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Verbindung der einzelnen </a:t>
            </a:r>
            <a:r>
              <a:rPr lang="de-AT" sz="1200" b="0" kern="1200" baseline="0" noProof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Staaten!</a:t>
            </a:r>
          </a:p>
          <a:p>
            <a:pPr marL="0" indent="0">
              <a:buNone/>
            </a:pPr>
            <a:endParaRPr lang="de-AT" sz="1200" b="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de-DE" dirty="0" smtClean="0">
                <a:effectLst/>
              </a:rPr>
              <a:t>Es sind mit den </a:t>
            </a:r>
            <a:r>
              <a:rPr lang="de-DE" dirty="0" smtClean="0">
                <a:effectLst/>
                <a:hlinkClick r:id="rId3" tooltip="Azoren"/>
              </a:rPr>
              <a:t>Azoren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4" tooltip="Madeira (Inselgruppe)"/>
              </a:rPr>
              <a:t>Madeira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5" tooltip="Französisch-Guayana"/>
              </a:rPr>
              <a:t>Französisch-Guayana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6" tooltip="Guadeloupe"/>
              </a:rPr>
              <a:t>Guadeloupe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7" tooltip="Martinique"/>
              </a:rPr>
              <a:t>Martinique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8" tooltip="Réunion"/>
              </a:rPr>
              <a:t>Réunion</a:t>
            </a:r>
            <a:r>
              <a:rPr lang="de-DE" dirty="0" smtClean="0">
                <a:effectLst/>
              </a:rPr>
              <a:t>, </a:t>
            </a:r>
            <a:r>
              <a:rPr lang="de-DE" dirty="0" smtClean="0">
                <a:effectLst/>
                <a:hlinkClick r:id="rId9" tooltip="Kanarische Inseln"/>
              </a:rPr>
              <a:t>Kanarische Inseln</a:t>
            </a:r>
            <a:r>
              <a:rPr lang="de-DE" dirty="0" smtClean="0">
                <a:effectLst/>
              </a:rPr>
              <a:t> auch Inseln und </a:t>
            </a:r>
            <a:r>
              <a:rPr lang="de-DE" dirty="0" smtClean="0">
                <a:effectLst/>
                <a:hlinkClick r:id="rId10" tooltip="Territorium"/>
              </a:rPr>
              <a:t>Territorien</a:t>
            </a:r>
            <a:r>
              <a:rPr lang="de-DE" dirty="0" smtClean="0">
                <a:effectLst/>
              </a:rPr>
              <a:t> abgebildet, in denen der Euro offizielles Zahlungsmittel ist.</a:t>
            </a:r>
            <a:endParaRPr lang="de-AT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AT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Azoren = Portugal</a:t>
            </a:r>
          </a:p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Madeira = Funchal, Portugal</a:t>
            </a:r>
          </a:p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Kanarischen Inseln = Spanien mit La Palma,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Teneriffa,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Grand Canaria, Fuerteventura, Lanzarote (</a:t>
            </a:r>
            <a:r>
              <a:rPr lang="de-AT" sz="1200" b="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AT" sz="1200" b="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Hierro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 </a:t>
            </a:r>
            <a:r>
              <a:rPr lang="de-AT" sz="1200" b="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Gomera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de-AT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AT" noProof="0" dirty="0" smtClean="0"/>
          </a:p>
          <a:p>
            <a:pPr marL="0" indent="0">
              <a:buNone/>
            </a:pPr>
            <a:endParaRPr lang="de-AT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DC19-CB8E-4FD8-9A3E-9E5190E4F2B0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361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Stiefkind Länderkunde</a:t>
            </a:r>
            <a:r>
              <a:rPr lang="de-AT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ist ja fast ein Tabuthema, aber dennoch immer das ureigentlichste der Geographie</a:t>
            </a:r>
            <a:endParaRPr lang="de-AT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DC19-CB8E-4FD8-9A3E-9E5190E4F2B0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553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00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6"/>
          <p:cNvSpPr/>
          <p:nvPr userDrawn="1"/>
        </p:nvSpPr>
        <p:spPr>
          <a:xfrm>
            <a:off x="0" y="-99392"/>
            <a:ext cx="91440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696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40715"/>
            <a:ext cx="9144000" cy="544669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34144"/>
            <a:ext cx="7848872" cy="630560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005696"/>
                </a:solidFill>
              </a:defRPr>
            </a:lvl1pPr>
          </a:lstStyle>
          <a:p>
            <a:r>
              <a:rPr lang="de-DE" dirty="0" smtClean="0"/>
              <a:t>Titelmasterformat durch Klicken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859216" cy="5112568"/>
          </a:xfrm>
        </p:spPr>
        <p:txBody>
          <a:bodyPr>
            <a:normAutofit/>
          </a:bodyPr>
          <a:lstStyle>
            <a:lvl1pPr marL="182880" indent="-182880">
              <a:buClr>
                <a:srgbClr val="005696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457200" indent="-182880">
              <a:buClr>
                <a:srgbClr val="005696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731520" indent="-182880">
              <a:buClr>
                <a:srgbClr val="005696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-36511" y="3068960"/>
            <a:ext cx="792087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-36512" y="3719210"/>
            <a:ext cx="792087" cy="504056"/>
          </a:xfrm>
          <a:prstGeom prst="rect">
            <a:avLst/>
          </a:prstGeom>
          <a:solidFill>
            <a:srgbClr val="00569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-36513" y="4365104"/>
            <a:ext cx="792087" cy="50405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-36514" y="5013176"/>
            <a:ext cx="792087" cy="504056"/>
          </a:xfrm>
          <a:prstGeom prst="rect">
            <a:avLst/>
          </a:prstGeom>
          <a:solidFill>
            <a:srgbClr val="007E3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-36515" y="5661248"/>
            <a:ext cx="792087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Textfeld 20"/>
          <p:cNvSpPr txBox="1"/>
          <p:nvPr userDrawn="1"/>
        </p:nvSpPr>
        <p:spPr>
          <a:xfrm>
            <a:off x="6804248" y="6464369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chemeClr val="bg1"/>
                </a:solidFill>
              </a:rPr>
              <a:t>Dr.</a:t>
            </a:r>
            <a:r>
              <a:rPr lang="de-DE" sz="1200" baseline="0" dirty="0" smtClean="0">
                <a:solidFill>
                  <a:schemeClr val="bg1"/>
                </a:solidFill>
              </a:rPr>
              <a:t> M. Anzengruber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34" name="Textfeld 33"/>
          <p:cNvSpPr txBox="1"/>
          <p:nvPr userDrawn="1"/>
        </p:nvSpPr>
        <p:spPr>
          <a:xfrm>
            <a:off x="107504" y="6443153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10C9A-7F44-4ABD-BA00-5FF8A7A14438}" type="slidenum">
              <a:rPr lang="de-DE" sz="1200" smtClean="0">
                <a:solidFill>
                  <a:schemeClr val="bg1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1200" dirty="0" smtClean="0">
                <a:solidFill>
                  <a:schemeClr val="bg1"/>
                </a:solidFill>
              </a:rPr>
              <a:t>  |  </a:t>
            </a:r>
            <a:r>
              <a:rPr lang="de-DE" sz="1200" dirty="0" smtClean="0">
                <a:solidFill>
                  <a:schemeClr val="bg1"/>
                </a:solidFill>
                <a:effectLst/>
              </a:rPr>
              <a:t>453</a:t>
            </a:r>
            <a:r>
              <a:rPr lang="de-AT" sz="1200" dirty="0" smtClean="0">
                <a:solidFill>
                  <a:schemeClr val="bg1"/>
                </a:solidFill>
                <a:effectLst/>
              </a:rPr>
              <a:t>.401</a:t>
            </a:r>
            <a:r>
              <a:rPr lang="de-DE" sz="1200" dirty="0" smtClean="0">
                <a:solidFill>
                  <a:schemeClr val="bg1"/>
                </a:solidFill>
                <a:effectLst/>
              </a:rPr>
              <a:t> Unterrichtsplanung (2 SSt. UE, SS 2015/16)</a:t>
            </a:r>
            <a:endParaRPr lang="de-DE" sz="1200" dirty="0" smtClean="0">
              <a:solidFill>
                <a:schemeClr val="bg1"/>
              </a:solidFill>
            </a:endParaRPr>
          </a:p>
          <a:p>
            <a:pPr algn="l"/>
            <a:r>
              <a:rPr lang="de-DE" sz="1200" dirty="0" smtClean="0">
                <a:solidFill>
                  <a:schemeClr val="bg1"/>
                </a:solidFill>
              </a:rPr>
              <a:t>  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www.uni-salzburg.at/fileadmin/oracle_file_imports/5534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25" y="188640"/>
            <a:ext cx="161183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Gerade Verbindung 34"/>
          <p:cNvCxnSpPr/>
          <p:nvPr userDrawn="1"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rgbClr val="00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9320"/>
            <a:ext cx="9144000" cy="54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10208"/>
            <a:ext cx="7931224" cy="630560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65104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5868144" y="50851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AWEASEF</a:t>
            </a:r>
            <a:endParaRPr lang="de-DE" dirty="0"/>
          </a:p>
        </p:txBody>
      </p:sp>
      <p:sp>
        <p:nvSpPr>
          <p:cNvPr id="14" name="Rectangle 6"/>
          <p:cNvSpPr/>
          <p:nvPr userDrawn="1"/>
        </p:nvSpPr>
        <p:spPr>
          <a:xfrm>
            <a:off x="0" y="4011"/>
            <a:ext cx="9144000" cy="54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ussdiagramm: Verbindungsstelle 15"/>
          <p:cNvSpPr/>
          <p:nvPr userDrawn="1"/>
        </p:nvSpPr>
        <p:spPr>
          <a:xfrm>
            <a:off x="108776" y="3356992"/>
            <a:ext cx="457200" cy="4572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Flussdiagramm: Verbindungsstelle 21"/>
          <p:cNvSpPr/>
          <p:nvPr userDrawn="1"/>
        </p:nvSpPr>
        <p:spPr>
          <a:xfrm>
            <a:off x="108776" y="3958208"/>
            <a:ext cx="457200" cy="457200"/>
          </a:xfrm>
          <a:prstGeom prst="flowChartConnector">
            <a:avLst/>
          </a:prstGeom>
          <a:solidFill>
            <a:srgbClr val="00569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3" name="Flussdiagramm: Verbindungsstelle 22"/>
          <p:cNvSpPr/>
          <p:nvPr userDrawn="1"/>
        </p:nvSpPr>
        <p:spPr>
          <a:xfrm>
            <a:off x="108776" y="5110336"/>
            <a:ext cx="457200" cy="457200"/>
          </a:xfrm>
          <a:prstGeom prst="flowChartConnector">
            <a:avLst/>
          </a:prstGeom>
          <a:solidFill>
            <a:srgbClr val="007E3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4" name="Flussdiagramm: Verbindungsstelle 23"/>
          <p:cNvSpPr/>
          <p:nvPr userDrawn="1"/>
        </p:nvSpPr>
        <p:spPr>
          <a:xfrm>
            <a:off x="108776" y="4534272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5" name="Flussdiagramm: Verbindungsstelle 24"/>
          <p:cNvSpPr/>
          <p:nvPr userDrawn="1"/>
        </p:nvSpPr>
        <p:spPr>
          <a:xfrm>
            <a:off x="107504" y="5686400"/>
            <a:ext cx="457200" cy="457200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8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6136" y="6488229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3568" y="6528816"/>
            <a:ext cx="576064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528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7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 dirty="0"/>
              <a:t>Beispiele aus der Praxis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778901"/>
              </p:ext>
            </p:extLst>
          </p:nvPr>
        </p:nvGraphicFramePr>
        <p:xfrm>
          <a:off x="971600" y="1340768"/>
          <a:ext cx="7704856" cy="350520"/>
        </p:xfrm>
        <a:graphic>
          <a:graphicData uri="http://schemas.openxmlformats.org/drawingml/2006/table">
            <a:tbl>
              <a:tblPr firstRow="1" firstCol="1" bandRow="1"/>
              <a:tblGrid>
                <a:gridCol w="7704856"/>
              </a:tblGrid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Wingdings 2" panose="05020102010507070707" pitchFamily="18" charset="2"/>
                        </a:rPr>
                        <a:t>⑥</a:t>
                      </a:r>
                      <a:r>
                        <a:rPr lang="de-AT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AT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THEMA</a:t>
                      </a:r>
                      <a:r>
                        <a:rPr lang="de-AT" sz="20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de-AT" sz="20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Der 100€-Schein…</a:t>
                      </a:r>
                      <a:endParaRPr lang="de-AT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8313" y="1306891"/>
            <a:ext cx="8496300" cy="449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5696"/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5696"/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569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de-DE" altLang="de-DE" smtClean="0"/>
          </a:p>
          <a:p>
            <a:pPr>
              <a:lnSpc>
                <a:spcPct val="150000"/>
              </a:lnSpc>
            </a:pPr>
            <a:endParaRPr lang="de-DE" altLang="de-DE" smtClean="0"/>
          </a:p>
          <a:p>
            <a:pPr>
              <a:lnSpc>
                <a:spcPct val="150000"/>
              </a:lnSpc>
            </a:pPr>
            <a:endParaRPr lang="de-DE" altLang="de-DE" smtClean="0"/>
          </a:p>
          <a:p>
            <a:pPr>
              <a:lnSpc>
                <a:spcPct val="150000"/>
              </a:lnSpc>
            </a:pPr>
            <a:endParaRPr lang="de-DE" altLang="de-DE"/>
          </a:p>
        </p:txBody>
      </p:sp>
      <p:pic>
        <p:nvPicPr>
          <p:cNvPr id="7" name="Picture 4" descr="100€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7" b="62181"/>
          <a:stretch>
            <a:fillRect/>
          </a:stretch>
        </p:blipFill>
        <p:spPr bwMode="auto">
          <a:xfrm>
            <a:off x="971600" y="1781581"/>
            <a:ext cx="7704856" cy="445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062162" y="4333683"/>
            <a:ext cx="1800225" cy="787372"/>
            <a:chOff x="612" y="2659"/>
            <a:chExt cx="1588" cy="499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655" y="2886"/>
              <a:ext cx="499" cy="272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12" y="2659"/>
              <a:ext cx="158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altLang="de-DE" sz="1600" dirty="0">
                  <a:solidFill>
                    <a:srgbClr val="FFFF00"/>
                  </a:solidFill>
                </a:rPr>
                <a:t>Azoren</a:t>
              </a:r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3763434" y="5322128"/>
            <a:ext cx="1528763" cy="403942"/>
            <a:chOff x="2063" y="3356"/>
            <a:chExt cx="963" cy="256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2063" y="3430"/>
              <a:ext cx="237" cy="182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300" y="3356"/>
              <a:ext cx="726" cy="234"/>
            </a:xfrm>
            <a:prstGeom prst="rect">
              <a:avLst/>
            </a:prstGeom>
            <a:noFill/>
            <a:ln w="19050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</a:lstStyle>
            <a:p>
              <a:r>
                <a:rPr lang="de-DE" altLang="de-DE" sz="1600" dirty="0">
                  <a:solidFill>
                    <a:srgbClr val="FFFF00"/>
                  </a:solidFill>
                </a:rPr>
                <a:t>Madeira</a:t>
              </a: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3781910" y="5683358"/>
            <a:ext cx="1674812" cy="429189"/>
            <a:chOff x="2097" y="3560"/>
            <a:chExt cx="1055" cy="272"/>
          </a:xfrm>
        </p:grpSpPr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2097" y="3560"/>
              <a:ext cx="293" cy="272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426" y="3612"/>
              <a:ext cx="72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600" dirty="0">
                  <a:solidFill>
                    <a:srgbClr val="FFFF00"/>
                  </a:solidFill>
                </a:rPr>
                <a:t>Kanaren </a:t>
              </a:r>
            </a:p>
          </p:txBody>
        </p:sp>
      </p:grp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980883" y="5174104"/>
            <a:ext cx="2510997" cy="631160"/>
            <a:chOff x="521" y="3220"/>
            <a:chExt cx="1209" cy="400"/>
          </a:xfrm>
        </p:grpSpPr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1474" y="3436"/>
              <a:ext cx="217" cy="1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21" y="3220"/>
              <a:ext cx="1209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de-DE" altLang="de-DE" sz="1600" dirty="0">
                  <a:solidFill>
                    <a:srgbClr val="FFFF00"/>
                  </a:solidFill>
                </a:rPr>
                <a:t>Französisch-Guyana </a:t>
              </a:r>
            </a:p>
          </p:txBody>
        </p:sp>
      </p:grpSp>
      <p:grpSp>
        <p:nvGrpSpPr>
          <p:cNvPr id="21" name="Group 30"/>
          <p:cNvGrpSpPr>
            <a:grpSpLocks/>
          </p:cNvGrpSpPr>
          <p:nvPr/>
        </p:nvGrpSpPr>
        <p:grpSpPr bwMode="auto">
          <a:xfrm>
            <a:off x="1284871" y="5599114"/>
            <a:ext cx="2352676" cy="339250"/>
            <a:chOff x="492" y="3574"/>
            <a:chExt cx="1482" cy="215"/>
          </a:xfrm>
        </p:grpSpPr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1656" y="3703"/>
              <a:ext cx="318" cy="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492" y="3574"/>
              <a:ext cx="120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/>
              <a:r>
                <a:rPr lang="de-DE" altLang="de-DE" sz="1600">
                  <a:solidFill>
                    <a:srgbClr val="FFFF00"/>
                  </a:solidFill>
                </a:rPr>
                <a:t>Guadeloupe 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1285807" y="5778819"/>
            <a:ext cx="2351088" cy="339250"/>
            <a:chOff x="492" y="3574"/>
            <a:chExt cx="1481" cy="215"/>
          </a:xfrm>
        </p:grpSpPr>
        <p:sp>
          <p:nvSpPr>
            <p:cNvPr id="25" name="Line 32"/>
            <p:cNvSpPr>
              <a:spLocks noChangeShapeType="1"/>
            </p:cNvSpPr>
            <p:nvPr/>
          </p:nvSpPr>
          <p:spPr bwMode="auto">
            <a:xfrm flipV="1">
              <a:off x="1656" y="3657"/>
              <a:ext cx="317" cy="4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492" y="3574"/>
              <a:ext cx="120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/>
              <a:r>
                <a:rPr lang="de-DE" altLang="de-DE" sz="1600">
                  <a:solidFill>
                    <a:srgbClr val="FFFF00"/>
                  </a:solidFill>
                </a:rPr>
                <a:t>Martinique </a:t>
              </a:r>
            </a:p>
          </p:txBody>
        </p:sp>
      </p:grpSp>
      <p:grpSp>
        <p:nvGrpSpPr>
          <p:cNvPr id="27" name="Group 38"/>
          <p:cNvGrpSpPr>
            <a:grpSpLocks/>
          </p:cNvGrpSpPr>
          <p:nvPr/>
        </p:nvGrpSpPr>
        <p:grpSpPr bwMode="auto">
          <a:xfrm>
            <a:off x="1335547" y="5941619"/>
            <a:ext cx="2389188" cy="339250"/>
            <a:chOff x="492" y="3574"/>
            <a:chExt cx="1505" cy="215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 flipV="1">
              <a:off x="1656" y="3614"/>
              <a:ext cx="341" cy="8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sz="1600">
                <a:solidFill>
                  <a:srgbClr val="FFFF00"/>
                </a:solidFill>
              </a:endParaRPr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492" y="3574"/>
              <a:ext cx="120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/>
              <a:r>
                <a:rPr lang="de-DE" altLang="de-DE" sz="1600" dirty="0">
                  <a:solidFill>
                    <a:srgbClr val="FFFF00"/>
                  </a:solidFill>
                </a:rPr>
                <a:t>Réunion </a:t>
              </a:r>
            </a:p>
          </p:txBody>
        </p:sp>
      </p:grp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2555875" y="3343528"/>
            <a:ext cx="5976565" cy="338554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de-DE" altLang="de-DE" sz="1600" dirty="0">
                <a:solidFill>
                  <a:srgbClr val="FFFF00"/>
                </a:solidFill>
              </a:rPr>
              <a:t>Zypern und Malta fehlen auf den </a:t>
            </a:r>
            <a:r>
              <a:rPr lang="de-DE" altLang="de-DE" sz="1600" dirty="0" smtClean="0">
                <a:solidFill>
                  <a:srgbClr val="FFFF00"/>
                </a:solidFill>
              </a:rPr>
              <a:t>100€-Scheinen gänzlich!!!</a:t>
            </a:r>
            <a:endParaRPr lang="de-DE" altLang="de-DE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1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 dirty="0"/>
              <a:t>Beispiele aus der Praxis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513916"/>
              </p:ext>
            </p:extLst>
          </p:nvPr>
        </p:nvGraphicFramePr>
        <p:xfrm>
          <a:off x="971600" y="1340768"/>
          <a:ext cx="7704856" cy="350520"/>
        </p:xfrm>
        <a:graphic>
          <a:graphicData uri="http://schemas.openxmlformats.org/drawingml/2006/table">
            <a:tbl>
              <a:tblPr firstRow="1" firstCol="1" bandRow="1"/>
              <a:tblGrid>
                <a:gridCol w="7704856"/>
              </a:tblGrid>
              <a:tr h="34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Wingdings 2" panose="05020102010507070707" pitchFamily="18" charset="2"/>
                        </a:rPr>
                        <a:t>⑥</a:t>
                      </a:r>
                      <a:r>
                        <a:rPr lang="de-AT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AT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THEMA</a:t>
                      </a:r>
                      <a:r>
                        <a:rPr lang="de-AT" sz="20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de-AT" sz="20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Der 100€-Schein…</a:t>
                      </a:r>
                      <a:endParaRPr lang="de-AT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8313" y="1306891"/>
            <a:ext cx="8496300" cy="449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5696"/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5696"/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569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de-DE" altLang="de-DE" smtClean="0"/>
          </a:p>
          <a:p>
            <a:pPr>
              <a:lnSpc>
                <a:spcPct val="150000"/>
              </a:lnSpc>
            </a:pPr>
            <a:endParaRPr lang="de-DE" altLang="de-DE" smtClean="0"/>
          </a:p>
          <a:p>
            <a:pPr>
              <a:lnSpc>
                <a:spcPct val="150000"/>
              </a:lnSpc>
            </a:pPr>
            <a:endParaRPr lang="de-DE" altLang="de-DE" smtClean="0"/>
          </a:p>
          <a:p>
            <a:pPr>
              <a:lnSpc>
                <a:spcPct val="150000"/>
              </a:lnSpc>
            </a:pPr>
            <a:endParaRPr lang="de-DE" altLang="de-DE"/>
          </a:p>
        </p:txBody>
      </p:sp>
      <p:sp>
        <p:nvSpPr>
          <p:cNvPr id="31" name="Rechteck 30"/>
          <p:cNvSpPr/>
          <p:nvPr/>
        </p:nvSpPr>
        <p:spPr>
          <a:xfrm>
            <a:off x="971601" y="1916832"/>
            <a:ext cx="7704856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u="sng" dirty="0" smtClean="0"/>
              <a:t>Zusatzinformationen</a:t>
            </a:r>
            <a:r>
              <a:rPr lang="de-AT" sz="1600" dirty="0" smtClean="0"/>
              <a:t>:</a:t>
            </a:r>
          </a:p>
          <a:p>
            <a:endParaRPr lang="de-AT" sz="500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 smtClean="0">
                <a:solidFill>
                  <a:srgbClr val="000000"/>
                </a:solidFill>
              </a:rPr>
              <a:t>€-</a:t>
            </a:r>
            <a:r>
              <a:rPr lang="de-DE" altLang="de-DE" sz="1600" dirty="0">
                <a:solidFill>
                  <a:srgbClr val="000000"/>
                </a:solidFill>
              </a:rPr>
              <a:t>Bargeld seit 01.01.2002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Banknoten basieren auf </a:t>
            </a:r>
            <a:r>
              <a:rPr lang="de-DE" altLang="de-DE" sz="1600" dirty="0" smtClean="0">
                <a:solidFill>
                  <a:srgbClr val="000000"/>
                </a:solidFill>
              </a:rPr>
              <a:t>Entwürfen </a:t>
            </a:r>
            <a:r>
              <a:rPr lang="de-DE" altLang="de-DE" sz="1600" dirty="0">
                <a:solidFill>
                  <a:srgbClr val="000000"/>
                </a:solidFill>
              </a:rPr>
              <a:t>nach Robert </a:t>
            </a:r>
            <a:r>
              <a:rPr lang="de-DE" altLang="de-DE" sz="1600" dirty="0" err="1">
                <a:solidFill>
                  <a:srgbClr val="000000"/>
                </a:solidFill>
              </a:rPr>
              <a:t>Kalina</a:t>
            </a:r>
            <a:r>
              <a:rPr lang="de-DE" altLang="de-DE" sz="1600" dirty="0">
                <a:solidFill>
                  <a:srgbClr val="000000"/>
                </a:solidFill>
              </a:rPr>
              <a:t> (Ö)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Jeder Schein zeigt eine </a:t>
            </a:r>
            <a:r>
              <a:rPr lang="de-DE" altLang="de-DE" sz="1600" dirty="0" smtClean="0">
                <a:solidFill>
                  <a:srgbClr val="000000"/>
                </a:solidFill>
              </a:rPr>
              <a:t>Epoche </a:t>
            </a:r>
            <a:r>
              <a:rPr lang="de-DE" altLang="de-DE" sz="1600" dirty="0">
                <a:solidFill>
                  <a:srgbClr val="000000"/>
                </a:solidFill>
              </a:rPr>
              <a:t>der europäischen Kulturgeschichte bzw. Stilrichtung – Brückenmotive als Symbol für Verbindung zw. Vergangenheit und Zukunft.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Vorderseite des 100€-Scheins: Barock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Rückseite des 100€-Scheins: Rokoko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S……… steht für Ausgabeland: Italien (N…Österreich, X…Deutschland)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 smtClean="0">
                <a:solidFill>
                  <a:srgbClr val="000000"/>
                </a:solidFill>
              </a:rPr>
              <a:t>EU-Länder, </a:t>
            </a:r>
            <a:r>
              <a:rPr lang="de-DE" altLang="de-DE" sz="1600" dirty="0">
                <a:solidFill>
                  <a:srgbClr val="000000"/>
                </a:solidFill>
              </a:rPr>
              <a:t>die auf dem Schein fehlen: Zypern, Malta,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Keinen EURO haben: G.B., Schweden, Dänemark, Polen, Rumänien, Bulgarien, Tschechien, </a:t>
            </a:r>
            <a:r>
              <a:rPr lang="de-DE" altLang="de-DE" sz="1600" dirty="0" smtClean="0">
                <a:solidFill>
                  <a:srgbClr val="000000"/>
                </a:solidFill>
              </a:rPr>
              <a:t>Ungarn, Lettland</a:t>
            </a:r>
            <a:r>
              <a:rPr lang="de-DE" altLang="de-DE" sz="1600" dirty="0">
                <a:solidFill>
                  <a:srgbClr val="000000"/>
                </a:solidFill>
              </a:rPr>
              <a:t>, </a:t>
            </a:r>
            <a:r>
              <a:rPr lang="de-DE" altLang="de-DE" sz="1600" dirty="0" smtClean="0">
                <a:solidFill>
                  <a:srgbClr val="000000"/>
                </a:solidFill>
              </a:rPr>
              <a:t>Litauen, Kroatien, </a:t>
            </a:r>
            <a:endParaRPr lang="de-DE" altLang="de-DE" sz="1600" dirty="0">
              <a:solidFill>
                <a:srgbClr val="000000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altLang="de-DE" sz="1600" dirty="0">
                <a:solidFill>
                  <a:srgbClr val="000000"/>
                </a:solidFill>
              </a:rPr>
              <a:t>Passive </a:t>
            </a:r>
            <a:r>
              <a:rPr lang="de-DE" altLang="de-DE" sz="1600" dirty="0" smtClean="0">
                <a:solidFill>
                  <a:srgbClr val="000000"/>
                </a:solidFill>
              </a:rPr>
              <a:t>EURO-Nutzer</a:t>
            </a:r>
            <a:r>
              <a:rPr lang="de-DE" altLang="de-DE" sz="1600" dirty="0">
                <a:solidFill>
                  <a:srgbClr val="000000"/>
                </a:solidFill>
              </a:rPr>
              <a:t>: Kosovo und Montenegro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de-AT" sz="1600" dirty="0" smtClean="0"/>
          </a:p>
          <a:p>
            <a:endParaRPr lang="de-AT" sz="1600" dirty="0"/>
          </a:p>
        </p:txBody>
      </p:sp>
      <p:sp>
        <p:nvSpPr>
          <p:cNvPr id="32" name="Textfeld 31"/>
          <p:cNvSpPr txBox="1"/>
          <p:nvPr/>
        </p:nvSpPr>
        <p:spPr>
          <a:xfrm>
            <a:off x="4139952" y="6074046"/>
            <a:ext cx="5004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1100" dirty="0" smtClean="0">
                <a:sym typeface="Wingdings"/>
              </a:rPr>
              <a:t> </a:t>
            </a:r>
            <a:r>
              <a:rPr lang="de-DE" sz="1100" dirty="0">
                <a:sym typeface="Wingdings"/>
              </a:rPr>
              <a:t>https://</a:t>
            </a:r>
            <a:r>
              <a:rPr lang="de-DE" sz="1100" dirty="0" smtClean="0">
                <a:sym typeface="Wingdings"/>
              </a:rPr>
              <a:t>de.wikipedia.org/wiki/Eurobanknoten | 15.02.2016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7801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 dirty="0"/>
              <a:t>Beispiele aus der Praxis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765403"/>
              </p:ext>
            </p:extLst>
          </p:nvPr>
        </p:nvGraphicFramePr>
        <p:xfrm>
          <a:off x="971600" y="1340768"/>
          <a:ext cx="7704856" cy="1927860"/>
        </p:xfrm>
        <a:graphic>
          <a:graphicData uri="http://schemas.openxmlformats.org/drawingml/2006/table">
            <a:tbl>
              <a:tblPr firstRow="1" firstCol="1" bandRow="1"/>
              <a:tblGrid>
                <a:gridCol w="1719722"/>
                <a:gridCol w="5985134"/>
              </a:tblGrid>
              <a:tr h="3492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Wingdings 2" panose="05020102010507070707" pitchFamily="18" charset="2"/>
                        </a:rPr>
                        <a:t>⑦</a:t>
                      </a:r>
                      <a:r>
                        <a:rPr lang="de-AT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AT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THEMA</a:t>
                      </a:r>
                      <a:r>
                        <a:rPr lang="de-AT" sz="20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de-AT" sz="20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Schilling-Scheine</a:t>
                      </a:r>
                      <a:endParaRPr lang="de-AT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Lehrplanbezug (HTL):</a:t>
                      </a:r>
                      <a:endParaRPr lang="de-AT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Volkswirtschaftliche Grundbegriffe</a:t>
                      </a:r>
                      <a:endParaRPr lang="de-AT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>
                        <a:alpha val="60000"/>
                      </a:srgbClr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Klasse</a:t>
                      </a:r>
                      <a:endParaRPr lang="de-AT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 Jahrgang</a:t>
                      </a:r>
                      <a:endParaRPr lang="de-AT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>
                        <a:alpha val="20000"/>
                      </a:srgbClr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Lehraufgabe:</a:t>
                      </a:r>
                      <a:endParaRPr lang="de-AT" sz="18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Grundbegriffe</a:t>
                      </a:r>
                      <a:r>
                        <a:rPr lang="de-AT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der Volkswirtschaft kennen u.a. Geld und Geldwertschwankungen mit Kaufkraft-Inflation-Deflation</a:t>
                      </a:r>
                      <a:endParaRPr lang="de-AT" sz="18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6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971600" y="3364332"/>
            <a:ext cx="77048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 smtClean="0">
                <a:sym typeface="Wingdings" panose="05000000000000000000" pitchFamily="2" charset="2"/>
              </a:rPr>
              <a:t> Anschauungsmaterial durchgeben</a:t>
            </a:r>
            <a:endParaRPr lang="de-AT" sz="1600" dirty="0" smtClean="0"/>
          </a:p>
          <a:p>
            <a:endParaRPr lang="de-AT" sz="50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67" y="4077072"/>
            <a:ext cx="3220864" cy="161503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077" y="4961054"/>
            <a:ext cx="2691752" cy="130031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56" y="3757065"/>
            <a:ext cx="2567180" cy="126779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016978"/>
            <a:ext cx="2209515" cy="110475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1177" y="5112083"/>
            <a:ext cx="2345304" cy="116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360</Words>
  <Application>Microsoft Office PowerPoint</Application>
  <PresentationFormat>Bildschirmpräsentation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Calibri</vt:lpstr>
      <vt:lpstr>Times New Roman</vt:lpstr>
      <vt:lpstr>Wingdings</vt:lpstr>
      <vt:lpstr>Wingdings 2</vt:lpstr>
      <vt:lpstr>Klarheit</vt:lpstr>
      <vt:lpstr>Beispiele aus der Praxis</vt:lpstr>
      <vt:lpstr>Beispiele aus der Praxis</vt:lpstr>
      <vt:lpstr>Beispiele aus der Praxis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Der Unterrichtseinstieg</dc:title>
  <dc:creator>M. Anzengruber</dc:creator>
  <cp:lastModifiedBy>Martin Anzengruber</cp:lastModifiedBy>
  <cp:revision>537</cp:revision>
  <cp:lastPrinted>2015-02-28T12:25:30Z</cp:lastPrinted>
  <dcterms:created xsi:type="dcterms:W3CDTF">2014-12-25T19:09:18Z</dcterms:created>
  <dcterms:modified xsi:type="dcterms:W3CDTF">2016-03-11T14:49:03Z</dcterms:modified>
</cp:coreProperties>
</file>